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1" r:id="rId1"/>
    <p:sldMasterId id="2147483823" r:id="rId2"/>
  </p:sldMasterIdLst>
  <p:notesMasterIdLst>
    <p:notesMasterId r:id="rId17"/>
  </p:notesMasterIdLst>
  <p:sldIdLst>
    <p:sldId id="279" r:id="rId3"/>
    <p:sldId id="283" r:id="rId4"/>
    <p:sldId id="287" r:id="rId5"/>
    <p:sldId id="284" r:id="rId6"/>
    <p:sldId id="285" r:id="rId7"/>
    <p:sldId id="289" r:id="rId8"/>
    <p:sldId id="288" r:id="rId9"/>
    <p:sldId id="290" r:id="rId10"/>
    <p:sldId id="258" r:id="rId11"/>
    <p:sldId id="269" r:id="rId12"/>
    <p:sldId id="293" r:id="rId13"/>
    <p:sldId id="294" r:id="rId14"/>
    <p:sldId id="295" r:id="rId15"/>
    <p:sldId id="296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1074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g>
</file>

<file path=ppt/media/image2.png>
</file>

<file path=ppt/media/image20.jpg>
</file>

<file path=ppt/media/image21.jpg>
</file>

<file path=ppt/media/image3.jpeg>
</file>

<file path=ppt/media/image4.jpg>
</file>

<file path=ppt/media/image5.jpeg>
</file>

<file path=ppt/media/image6.jpe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C5312B-3777-4248-8395-23DFDA57DA03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C6129-96F8-AD43-83DB-1DA81EFE2EA1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3474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Hacer </a:t>
            </a:r>
            <a:r>
              <a:rPr lang="es-ES_tradnl" dirty="0" err="1" smtClean="0"/>
              <a:t>compariciones</a:t>
            </a:r>
            <a:r>
              <a:rPr lang="es-ES_tradnl" baseline="0" dirty="0" smtClean="0"/>
              <a:t> con su propia experiencia.</a:t>
            </a:r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FC6129-96F8-AD43-83DB-1DA81EFE2EA1}" type="slidenum">
              <a:rPr lang="es-ES_tradnl" smtClean="0"/>
              <a:pPr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56236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164F-FF14-0043-9C49-6F3E8224996D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164F-FF14-0043-9C49-6F3E8224996D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A858-DF45-0341-A6A9-EC9B6B63CC3B}" type="slidenum">
              <a:rPr lang="es-ES_tradnl" smtClean="0"/>
              <a:pPr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164F-FF14-0043-9C49-6F3E8224996D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02B71-8991-4516-A01E-F1A9ACD28B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164F-FF14-0043-9C49-6F3E8224996D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A858-DF45-0341-A6A9-EC9B6B63CC3B}" type="slidenum">
              <a:rPr lang="es-ES_tradnl" smtClean="0"/>
              <a:pPr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164F-FF14-0043-9C49-6F3E8224996D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A858-DF45-0341-A6A9-EC9B6B63CC3B}" type="slidenum">
              <a:rPr lang="es-ES_tradnl" smtClean="0"/>
              <a:pPr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164F-FF14-0043-9C49-6F3E8224996D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A858-DF45-0341-A6A9-EC9B6B63CC3B}" type="slidenum">
              <a:rPr lang="es-ES_tradnl" smtClean="0"/>
              <a:pPr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164F-FF14-0043-9C49-6F3E8224996D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A858-DF45-0341-A6A9-EC9B6B63CC3B}" type="slidenum">
              <a:rPr lang="es-ES_tradnl" smtClean="0"/>
              <a:pPr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164F-FF14-0043-9C49-6F3E8224996D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A858-DF45-0341-A6A9-EC9B6B63CC3B}" type="slidenum">
              <a:rPr lang="es-ES_tradnl" smtClean="0"/>
              <a:pPr/>
              <a:t>‹#›</a:t>
            </a:fld>
            <a:endParaRPr lang="es-ES_tradnl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164F-FF14-0043-9C49-6F3E8224996D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DDA858-DF45-0341-A6A9-EC9B6B63CC3B}" type="slidenum">
              <a:rPr lang="es-ES_tradnl" smtClean="0"/>
              <a:pPr/>
              <a:t>‹#›</a:t>
            </a:fld>
            <a:endParaRPr lang="es-ES_tradnl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ES_tradnl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164F-FF14-0043-9C49-6F3E8224996D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A858-DF45-0341-A6A9-EC9B6B63CC3B}" type="slidenum">
              <a:rPr lang="es-ES_tradnl" smtClean="0"/>
              <a:pPr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1164F-FF14-0043-9C49-6F3E8224996D}" type="datetimeFigureOut">
              <a:rPr lang="en-US" smtClean="0"/>
              <a:pPr/>
              <a:t>9/26/2017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DDA858-DF45-0341-A6A9-EC9B6B63CC3B}" type="slidenum">
              <a:rPr lang="es-ES_tradnl" smtClean="0"/>
              <a:pPr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  <p:sldLayoutId id="2147483822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_trad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EA56EE45-1F78-C84B-B04D-1E71841B3118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2AA88CBD-49BB-6F41-95A7-43E43138A785}" type="datetimeFigureOut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9/26/2017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EgU-Vlf1od0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yyq7BTFEdbI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46842"/>
            <a:ext cx="7620000" cy="1143000"/>
          </a:xfrm>
        </p:spPr>
        <p:txBody>
          <a:bodyPr/>
          <a:lstStyle/>
          <a:p>
            <a:r>
              <a:rPr lang="en-US" sz="6000" dirty="0"/>
              <a:t>Julio </a:t>
            </a:r>
            <a:r>
              <a:rPr lang="en-US" sz="6000" dirty="0" err="1" smtClean="0"/>
              <a:t>Cortázar</a:t>
            </a:r>
            <a:r>
              <a:rPr lang="en-US" sz="6000" dirty="0" smtClean="0"/>
              <a:t/>
            </a:r>
            <a:br>
              <a:rPr lang="en-US" sz="6000" dirty="0" smtClean="0"/>
            </a:br>
            <a:r>
              <a:rPr lang="en-US" sz="6000" dirty="0" smtClean="0"/>
              <a:t>“La </a:t>
            </a:r>
            <a:r>
              <a:rPr lang="en-US" sz="6000" dirty="0" err="1" smtClean="0"/>
              <a:t>noche</a:t>
            </a:r>
            <a:r>
              <a:rPr lang="en-US" sz="6000" dirty="0" smtClean="0"/>
              <a:t> </a:t>
            </a:r>
            <a:r>
              <a:rPr lang="en-US" sz="6000" dirty="0" err="1"/>
              <a:t>boca</a:t>
            </a:r>
            <a:r>
              <a:rPr lang="en-US" sz="6000" dirty="0"/>
              <a:t> </a:t>
            </a:r>
            <a:r>
              <a:rPr lang="en-US" sz="6000" dirty="0" err="1"/>
              <a:t>arriba</a:t>
            </a:r>
            <a:r>
              <a:rPr lang="en-US" sz="6000" dirty="0" smtClean="0"/>
              <a:t>”</a:t>
            </a:r>
            <a:endParaRPr lang="en-US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/>
          <a:srcRect l="16175" t="11508" r="16559" b="6250"/>
          <a:stretch>
            <a:fillRect/>
          </a:stretch>
        </p:blipFill>
        <p:spPr bwMode="auto">
          <a:xfrm>
            <a:off x="562004" y="3533461"/>
            <a:ext cx="4192790" cy="28821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2" descr="https://encrypted-tbn2.gstatic.com/images?q=tbn:ANd9GcThNo6tife3uJbu_LQ85T9w_yY4JUndg9e11rRvlgM2x3-zdm9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6805" y="2882746"/>
            <a:ext cx="2314135" cy="35328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98873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5433568"/>
            <a:ext cx="7772400" cy="1547447"/>
          </a:xfrm>
        </p:spPr>
        <p:txBody>
          <a:bodyPr>
            <a:normAutofit/>
          </a:bodyPr>
          <a:lstStyle/>
          <a:p>
            <a:r>
              <a:rPr lang="es-ES" dirty="0" smtClean="0"/>
              <a:t>Cuestiona la realidad/objetividad de la vida.</a:t>
            </a:r>
          </a:p>
          <a:p>
            <a:r>
              <a:rPr lang="es-ES" dirty="0" smtClean="0"/>
              <a:t>Subraya el entendimiento subjetivo de nuestras experiencias.</a:t>
            </a:r>
          </a:p>
        </p:txBody>
      </p:sp>
      <p:pic>
        <p:nvPicPr>
          <p:cNvPr id="28674" name="Picture 2" descr="https://lh3.googleusercontent.com/-yCk5Z4QzwKI/TnoI-pMSqGI/AAAAAAAAAng/LJK-zPlbkfQ/s150-c/photo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45587" y="685798"/>
            <a:ext cx="3084343" cy="3084343"/>
          </a:xfrm>
          <a:prstGeom prst="rect">
            <a:avLst/>
          </a:prstGeom>
          <a:noFill/>
        </p:spPr>
      </p:pic>
      <p:pic>
        <p:nvPicPr>
          <p:cNvPr id="28676" name="Picture 4" descr="http://i.ytimg.com/vi/Qj0JDnQIZf0/hqdefaul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305544" y="1635367"/>
            <a:ext cx="4572000" cy="342900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7862301" cy="1143000"/>
          </a:xfrm>
        </p:spPr>
        <p:txBody>
          <a:bodyPr/>
          <a:lstStyle/>
          <a:p>
            <a:r>
              <a:rPr lang="en-US" dirty="0" err="1" smtClean="0"/>
              <a:t>Representación</a:t>
            </a:r>
            <a:r>
              <a:rPr lang="en-US" dirty="0" smtClean="0"/>
              <a:t> </a:t>
            </a:r>
            <a:r>
              <a:rPr lang="en-US" dirty="0" err="1" smtClean="0"/>
              <a:t>cinematográfica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Cómo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similar o </a:t>
            </a:r>
            <a:r>
              <a:rPr lang="en-US" dirty="0" err="1" smtClean="0"/>
              <a:t>diferente</a:t>
            </a:r>
            <a:r>
              <a:rPr lang="en-US" dirty="0" smtClean="0"/>
              <a:t> al </a:t>
            </a:r>
            <a:r>
              <a:rPr lang="en-US" dirty="0" err="1" smtClean="0"/>
              <a:t>cuento</a:t>
            </a:r>
            <a:r>
              <a:rPr lang="en-US" dirty="0" smtClean="0"/>
              <a:t> de </a:t>
            </a:r>
            <a:r>
              <a:rPr lang="en-US" dirty="0" err="1" smtClean="0"/>
              <a:t>Cortázar</a:t>
            </a:r>
            <a:r>
              <a:rPr lang="en-US" dirty="0" smtClean="0"/>
              <a:t>?</a:t>
            </a:r>
          </a:p>
          <a:p>
            <a:r>
              <a:rPr lang="en-US" dirty="0" smtClean="0"/>
              <a:t>¿</a:t>
            </a:r>
            <a:r>
              <a:rPr lang="en-US" dirty="0" err="1" smtClean="0"/>
              <a:t>Cuál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</a:t>
            </a:r>
            <a:r>
              <a:rPr lang="en-US" dirty="0" err="1" smtClean="0"/>
              <a:t>efecto</a:t>
            </a:r>
            <a:r>
              <a:rPr lang="en-US" dirty="0" smtClean="0"/>
              <a:t> del cine? ¿</a:t>
            </a:r>
            <a:r>
              <a:rPr lang="en-US" dirty="0" err="1" smtClean="0"/>
              <a:t>Tiene</a:t>
            </a:r>
            <a:r>
              <a:rPr lang="en-US" dirty="0" smtClean="0"/>
              <a:t> el </a:t>
            </a:r>
            <a:r>
              <a:rPr lang="en-US" dirty="0" err="1" smtClean="0"/>
              <a:t>mismo</a:t>
            </a:r>
            <a:r>
              <a:rPr lang="en-US" dirty="0" smtClean="0"/>
              <a:t> </a:t>
            </a:r>
            <a:r>
              <a:rPr lang="en-US" dirty="0" err="1" smtClean="0"/>
              <a:t>efecto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el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escrito</a:t>
            </a:r>
            <a:r>
              <a:rPr lang="en-US" dirty="0" smtClean="0"/>
              <a:t>?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>
                <a:hlinkClick r:id="rId2"/>
              </a:rPr>
              <a:t>https://www.youtube.com/watch?v=EgU-</a:t>
            </a:r>
            <a:r>
              <a:rPr lang="en-US" dirty="0" smtClean="0">
                <a:hlinkClick r:id="rId2"/>
              </a:rPr>
              <a:t>Vlf1od0</a:t>
            </a:r>
            <a:endParaRPr lang="en-US" dirty="0" smtClean="0"/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66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421" y="-20838"/>
            <a:ext cx="8727407" cy="1143000"/>
          </a:xfrm>
        </p:spPr>
        <p:txBody>
          <a:bodyPr/>
          <a:lstStyle/>
          <a:p>
            <a:r>
              <a:rPr lang="en-US" sz="4400" dirty="0" smtClean="0"/>
              <a:t>Gabriel </a:t>
            </a:r>
            <a:r>
              <a:rPr lang="en-US" sz="4400" dirty="0" err="1" smtClean="0"/>
              <a:t>García</a:t>
            </a:r>
            <a:r>
              <a:rPr lang="en-US" sz="4400" dirty="0" smtClean="0"/>
              <a:t> </a:t>
            </a:r>
            <a:r>
              <a:rPr lang="en-US" sz="4400" dirty="0" err="1" smtClean="0"/>
              <a:t>Márquez</a:t>
            </a:r>
            <a:r>
              <a:rPr lang="en-US" sz="4400" dirty="0" smtClean="0"/>
              <a:t> (1928-2014)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408" y="1122162"/>
            <a:ext cx="8147400" cy="5701071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 smtClean="0"/>
              <a:t>Nació</a:t>
            </a:r>
            <a:r>
              <a:rPr lang="en-US" dirty="0" smtClean="0"/>
              <a:t> en </a:t>
            </a:r>
            <a:r>
              <a:rPr lang="en-US" dirty="0" err="1" smtClean="0"/>
              <a:t>Aracataca</a:t>
            </a:r>
            <a:r>
              <a:rPr lang="en-US" dirty="0" smtClean="0"/>
              <a:t>, Colombia y </a:t>
            </a:r>
            <a:r>
              <a:rPr lang="en-US" dirty="0" err="1" smtClean="0"/>
              <a:t>presenció</a:t>
            </a:r>
            <a:r>
              <a:rPr lang="en-US" dirty="0" smtClean="0"/>
              <a:t> </a:t>
            </a:r>
            <a:r>
              <a:rPr lang="en-US" dirty="0" err="1" smtClean="0"/>
              <a:t>eventos</a:t>
            </a:r>
            <a:r>
              <a:rPr lang="en-US" dirty="0" smtClean="0"/>
              <a:t> </a:t>
            </a:r>
            <a:r>
              <a:rPr lang="en-US" dirty="0" err="1" smtClean="0"/>
              <a:t>turbulentos</a:t>
            </a:r>
            <a:r>
              <a:rPr lang="en-US" dirty="0" smtClean="0"/>
              <a:t> de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país</a:t>
            </a:r>
            <a:r>
              <a:rPr lang="en-US" dirty="0" smtClean="0"/>
              <a:t> (</a:t>
            </a:r>
            <a:r>
              <a:rPr lang="en-US" dirty="0"/>
              <a:t>el </a:t>
            </a:r>
            <a:r>
              <a:rPr lang="en-US" dirty="0" err="1"/>
              <a:t>asesinato</a:t>
            </a:r>
            <a:r>
              <a:rPr lang="en-US" dirty="0"/>
              <a:t> del </a:t>
            </a:r>
            <a:r>
              <a:rPr lang="en-US" dirty="0" err="1"/>
              <a:t>líder</a:t>
            </a:r>
            <a:r>
              <a:rPr lang="en-US" dirty="0"/>
              <a:t> liberal </a:t>
            </a:r>
            <a:r>
              <a:rPr lang="en-US" dirty="0" err="1"/>
              <a:t>Eliécer</a:t>
            </a:r>
            <a:r>
              <a:rPr lang="en-US" dirty="0"/>
              <a:t> </a:t>
            </a:r>
            <a:r>
              <a:rPr lang="en-US" dirty="0" err="1" smtClean="0"/>
              <a:t>Gaitán</a:t>
            </a:r>
            <a:r>
              <a:rPr lang="en-US" dirty="0" smtClean="0"/>
              <a:t> y el </a:t>
            </a:r>
            <a:r>
              <a:rPr lang="en-US" dirty="0" err="1" smtClean="0"/>
              <a:t>consecuente</a:t>
            </a:r>
            <a:r>
              <a:rPr lang="en-US" dirty="0" smtClean="0"/>
              <a:t> “</a:t>
            </a:r>
            <a:r>
              <a:rPr lang="en-US" dirty="0" err="1" smtClean="0"/>
              <a:t>Bogatazo</a:t>
            </a:r>
            <a:r>
              <a:rPr lang="en-US" dirty="0" smtClean="0"/>
              <a:t>”, en </a:t>
            </a:r>
            <a:r>
              <a:rPr lang="en-US" dirty="0" err="1" smtClean="0"/>
              <a:t>que</a:t>
            </a:r>
            <a:r>
              <a:rPr lang="en-US" dirty="0" smtClean="0"/>
              <a:t> miles de </a:t>
            </a:r>
            <a:r>
              <a:rPr lang="en-US" dirty="0" err="1" smtClean="0"/>
              <a:t>manifestantes</a:t>
            </a:r>
            <a:r>
              <a:rPr lang="en-US" dirty="0" smtClean="0"/>
              <a:t> </a:t>
            </a:r>
            <a:r>
              <a:rPr lang="en-US" dirty="0" err="1" smtClean="0"/>
              <a:t>fueron</a:t>
            </a:r>
            <a:r>
              <a:rPr lang="en-US" dirty="0" smtClean="0"/>
              <a:t> </a:t>
            </a:r>
            <a:r>
              <a:rPr lang="en-US" dirty="0" err="1" smtClean="0"/>
              <a:t>asesinados</a:t>
            </a:r>
            <a:r>
              <a:rPr lang="en-US" dirty="0" smtClean="0"/>
              <a:t>)</a:t>
            </a:r>
          </a:p>
          <a:p>
            <a:pPr>
              <a:spcAft>
                <a:spcPts val="600"/>
              </a:spcAft>
            </a:pPr>
            <a:r>
              <a:rPr lang="en-US" dirty="0" err="1" smtClean="0"/>
              <a:t>Bajo</a:t>
            </a:r>
            <a:r>
              <a:rPr lang="en-US" dirty="0" smtClean="0"/>
              <a:t> la </a:t>
            </a:r>
            <a:r>
              <a:rPr lang="en-US" dirty="0" err="1" smtClean="0"/>
              <a:t>dictadura</a:t>
            </a:r>
            <a:r>
              <a:rPr lang="en-US" dirty="0" smtClean="0"/>
              <a:t> de Gustavo Rojas </a:t>
            </a:r>
            <a:r>
              <a:rPr lang="en-US" dirty="0" err="1" smtClean="0"/>
              <a:t>Pinilla</a:t>
            </a:r>
            <a:r>
              <a:rPr lang="en-US" dirty="0" smtClean="0"/>
              <a:t>, </a:t>
            </a:r>
            <a:r>
              <a:rPr lang="en-US" dirty="0" err="1" smtClean="0"/>
              <a:t>salió</a:t>
            </a:r>
            <a:r>
              <a:rPr lang="en-US" dirty="0" smtClean="0"/>
              <a:t> de Colombia </a:t>
            </a:r>
            <a:r>
              <a:rPr lang="en-US" dirty="0" err="1" smtClean="0"/>
              <a:t>para</a:t>
            </a:r>
            <a:r>
              <a:rPr lang="en-US" dirty="0" smtClean="0"/>
              <a:t> Europa (1955) </a:t>
            </a:r>
            <a:r>
              <a:rPr lang="en-US" dirty="0" err="1" smtClean="0"/>
              <a:t>después</a:t>
            </a:r>
            <a:r>
              <a:rPr lang="en-US" dirty="0" smtClean="0"/>
              <a:t> de </a:t>
            </a:r>
            <a:r>
              <a:rPr lang="en-US" dirty="0" err="1" smtClean="0"/>
              <a:t>publicar</a:t>
            </a:r>
            <a:r>
              <a:rPr lang="en-US" dirty="0" smtClean="0"/>
              <a:t> un </a:t>
            </a:r>
            <a:r>
              <a:rPr lang="en-US" dirty="0" err="1" smtClean="0"/>
              <a:t>artículo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criticaba</a:t>
            </a:r>
            <a:r>
              <a:rPr lang="en-US" dirty="0" smtClean="0"/>
              <a:t> el </a:t>
            </a:r>
            <a:r>
              <a:rPr lang="en-US" dirty="0" err="1" smtClean="0"/>
              <a:t>gobierno</a:t>
            </a:r>
            <a:r>
              <a:rPr lang="en-US" dirty="0" smtClean="0"/>
              <a:t>.</a:t>
            </a:r>
          </a:p>
          <a:p>
            <a:pPr>
              <a:spcAft>
                <a:spcPts val="600"/>
              </a:spcAft>
            </a:pPr>
            <a:r>
              <a:rPr lang="en-US" dirty="0" err="1" smtClean="0"/>
              <a:t>Estudió</a:t>
            </a:r>
            <a:r>
              <a:rPr lang="en-US" dirty="0" smtClean="0"/>
              <a:t> en Italia, </a:t>
            </a:r>
            <a:r>
              <a:rPr lang="en-US" dirty="0" err="1" smtClean="0"/>
              <a:t>pasó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varios</a:t>
            </a:r>
            <a:r>
              <a:rPr lang="en-US" dirty="0" smtClean="0"/>
              <a:t> </a:t>
            </a:r>
            <a:r>
              <a:rPr lang="en-US" dirty="0" err="1" smtClean="0"/>
              <a:t>países</a:t>
            </a:r>
            <a:r>
              <a:rPr lang="en-US" dirty="0" smtClean="0"/>
              <a:t> de la </a:t>
            </a:r>
            <a:r>
              <a:rPr lang="en-US" dirty="0" err="1" smtClean="0"/>
              <a:t>antigua</a:t>
            </a:r>
            <a:r>
              <a:rPr lang="en-US" dirty="0" smtClean="0"/>
              <a:t> Unión </a:t>
            </a:r>
            <a:r>
              <a:rPr lang="en-US" dirty="0" err="1" smtClean="0"/>
              <a:t>Soviética</a:t>
            </a:r>
            <a:r>
              <a:rPr lang="en-US" dirty="0"/>
              <a:t> </a:t>
            </a:r>
            <a:r>
              <a:rPr lang="en-US" dirty="0" smtClean="0"/>
              <a:t>y </a:t>
            </a:r>
            <a:r>
              <a:rPr lang="en-US" dirty="0" err="1" smtClean="0"/>
              <a:t>luego</a:t>
            </a:r>
            <a:r>
              <a:rPr lang="en-US" dirty="0" smtClean="0"/>
              <a:t> </a:t>
            </a:r>
            <a:r>
              <a:rPr lang="en-US" dirty="0" err="1" smtClean="0"/>
              <a:t>ganó</a:t>
            </a:r>
            <a:r>
              <a:rPr lang="en-US" dirty="0" smtClean="0"/>
              <a:t> la </a:t>
            </a:r>
            <a:r>
              <a:rPr lang="en-US" dirty="0" err="1" smtClean="0"/>
              <a:t>vida</a:t>
            </a:r>
            <a:r>
              <a:rPr lang="en-US" dirty="0" smtClean="0"/>
              <a:t> en </a:t>
            </a:r>
            <a:r>
              <a:rPr lang="en-US" dirty="0" err="1" smtClean="0"/>
              <a:t>Francia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guionista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Volvió</a:t>
            </a:r>
            <a:r>
              <a:rPr lang="en-US" dirty="0" smtClean="0"/>
              <a:t> a Colombia con la </a:t>
            </a:r>
            <a:r>
              <a:rPr lang="en-US" dirty="0" err="1" smtClean="0"/>
              <a:t>derrota</a:t>
            </a:r>
            <a:r>
              <a:rPr lang="en-US" dirty="0" smtClean="0"/>
              <a:t> </a:t>
            </a:r>
          </a:p>
          <a:p>
            <a:pPr marL="11430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 </a:t>
            </a:r>
            <a:r>
              <a:rPr lang="en-US" dirty="0" smtClean="0"/>
              <a:t>  de </a:t>
            </a:r>
            <a:r>
              <a:rPr lang="en-US" dirty="0" err="1" smtClean="0"/>
              <a:t>Pinilla</a:t>
            </a:r>
            <a:r>
              <a:rPr lang="en-US" dirty="0" smtClean="0"/>
              <a:t> (1957) y se </a:t>
            </a:r>
            <a:r>
              <a:rPr lang="en-US" dirty="0" err="1" smtClean="0"/>
              <a:t>casó</a:t>
            </a:r>
            <a:r>
              <a:rPr lang="en-US" dirty="0" smtClean="0"/>
              <a:t>.</a:t>
            </a:r>
          </a:p>
          <a:p>
            <a:pPr>
              <a:spcBef>
                <a:spcPts val="500"/>
              </a:spcBef>
              <a:spcAft>
                <a:spcPts val="600"/>
              </a:spcAft>
            </a:pPr>
            <a:r>
              <a:rPr lang="en-US" dirty="0" smtClean="0"/>
              <a:t>Se </a:t>
            </a:r>
            <a:r>
              <a:rPr lang="en-US" dirty="0" err="1" smtClean="0"/>
              <a:t>dedicó</a:t>
            </a:r>
            <a:r>
              <a:rPr lang="en-US" dirty="0" smtClean="0"/>
              <a:t> a </a:t>
            </a:r>
            <a:r>
              <a:rPr lang="en-US" dirty="0" err="1" smtClean="0"/>
              <a:t>varios</a:t>
            </a:r>
            <a:r>
              <a:rPr lang="en-US" dirty="0" smtClean="0"/>
              <a:t> </a:t>
            </a:r>
            <a:r>
              <a:rPr lang="en-US" dirty="0" err="1" smtClean="0"/>
              <a:t>viajes</a:t>
            </a:r>
            <a:r>
              <a:rPr lang="en-US" dirty="0" smtClean="0"/>
              <a:t> y </a:t>
            </a:r>
            <a:r>
              <a:rPr lang="en-US" dirty="0" err="1" smtClean="0"/>
              <a:t>vivió</a:t>
            </a:r>
            <a:r>
              <a:rPr lang="en-US" dirty="0" smtClean="0"/>
              <a:t>                                                   en </a:t>
            </a:r>
            <a:r>
              <a:rPr lang="en-US" dirty="0" err="1" smtClean="0"/>
              <a:t>España</a:t>
            </a:r>
            <a:r>
              <a:rPr lang="en-US" dirty="0" smtClean="0"/>
              <a:t>, Colombia y México.</a:t>
            </a:r>
          </a:p>
          <a:p>
            <a:pPr>
              <a:spcBef>
                <a:spcPts val="500"/>
              </a:spcBef>
            </a:pPr>
            <a:r>
              <a:rPr lang="en-US" dirty="0" err="1" smtClean="0"/>
              <a:t>Murió</a:t>
            </a:r>
            <a:r>
              <a:rPr lang="en-US" dirty="0" smtClean="0"/>
              <a:t> en México en 2014.</a:t>
            </a:r>
            <a:endParaRPr lang="en-US" dirty="0"/>
          </a:p>
        </p:txBody>
      </p:sp>
      <p:pic>
        <p:nvPicPr>
          <p:cNvPr id="4" name="Picture 3" descr="1397809446_marquez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411" y="4539561"/>
            <a:ext cx="3973885" cy="231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71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421" y="-20838"/>
            <a:ext cx="8727407" cy="1143000"/>
          </a:xfrm>
        </p:spPr>
        <p:txBody>
          <a:bodyPr/>
          <a:lstStyle/>
          <a:p>
            <a:r>
              <a:rPr lang="en-US" sz="4400" dirty="0" smtClean="0"/>
              <a:t>Gabriel </a:t>
            </a:r>
            <a:r>
              <a:rPr lang="en-US" sz="4400" dirty="0" err="1" smtClean="0"/>
              <a:t>García</a:t>
            </a:r>
            <a:r>
              <a:rPr lang="en-US" sz="4400" dirty="0" smtClean="0"/>
              <a:t> </a:t>
            </a:r>
            <a:r>
              <a:rPr lang="en-US" sz="4400" dirty="0" err="1" smtClean="0"/>
              <a:t>Márquez</a:t>
            </a:r>
            <a:r>
              <a:rPr lang="en-US" sz="4400" dirty="0" smtClean="0"/>
              <a:t> (1928-2014)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408" y="1092402"/>
            <a:ext cx="8147400" cy="5701071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err="1" smtClean="0"/>
              <a:t>Formaba</a:t>
            </a:r>
            <a:r>
              <a:rPr lang="en-US" dirty="0" smtClean="0"/>
              <a:t> parte del “Boom” </a:t>
            </a:r>
            <a:r>
              <a:rPr lang="en-US" dirty="0" err="1" smtClean="0"/>
              <a:t>latinoamericano</a:t>
            </a:r>
            <a:r>
              <a:rPr lang="en-US" dirty="0"/>
              <a:t>.</a:t>
            </a:r>
            <a:endParaRPr lang="en-US" dirty="0" smtClean="0"/>
          </a:p>
          <a:p>
            <a:pPr>
              <a:spcAft>
                <a:spcPts val="600"/>
              </a:spcAft>
            </a:pPr>
            <a:r>
              <a:rPr lang="en-US" dirty="0" smtClean="0"/>
              <a:t>Uno de los </a:t>
            </a:r>
            <a:r>
              <a:rPr lang="en-US" dirty="0" err="1" smtClean="0"/>
              <a:t>fundadores</a:t>
            </a:r>
            <a:r>
              <a:rPr lang="en-US" dirty="0" smtClean="0"/>
              <a:t> del </a:t>
            </a:r>
            <a:r>
              <a:rPr lang="en-US" dirty="0" err="1" smtClean="0"/>
              <a:t>movimiento</a:t>
            </a:r>
            <a:r>
              <a:rPr lang="en-US" dirty="0" smtClean="0"/>
              <a:t> de </a:t>
            </a:r>
            <a:r>
              <a:rPr lang="en-US" dirty="0" err="1" smtClean="0"/>
              <a:t>medio</a:t>
            </a:r>
            <a:r>
              <a:rPr lang="en-US" dirty="0" smtClean="0"/>
              <a:t> </a:t>
            </a:r>
            <a:r>
              <a:rPr lang="en-US" dirty="0" err="1" smtClean="0"/>
              <a:t>siglo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se </a:t>
            </a:r>
            <a:r>
              <a:rPr lang="en-US" dirty="0" err="1" smtClean="0"/>
              <a:t>denominó</a:t>
            </a:r>
            <a:r>
              <a:rPr lang="en-US" dirty="0" smtClean="0"/>
              <a:t> “</a:t>
            </a:r>
            <a:r>
              <a:rPr lang="en-US" dirty="0" err="1" smtClean="0"/>
              <a:t>realismo</a:t>
            </a:r>
            <a:r>
              <a:rPr lang="en-US" dirty="0" smtClean="0"/>
              <a:t> </a:t>
            </a:r>
            <a:r>
              <a:rPr lang="en-US" dirty="0" err="1" smtClean="0"/>
              <a:t>mágico</a:t>
            </a:r>
            <a:r>
              <a:rPr lang="en-US" dirty="0" smtClean="0"/>
              <a:t>”: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La </a:t>
            </a:r>
            <a:r>
              <a:rPr lang="en-US" dirty="0" err="1" smtClean="0"/>
              <a:t>realidad</a:t>
            </a:r>
            <a:r>
              <a:rPr lang="en-US" dirty="0" smtClean="0"/>
              <a:t> </a:t>
            </a:r>
            <a:r>
              <a:rPr lang="en-US" dirty="0" err="1" smtClean="0"/>
              <a:t>objetiva</a:t>
            </a:r>
            <a:r>
              <a:rPr lang="en-US" dirty="0" smtClean="0"/>
              <a:t> se </a:t>
            </a:r>
            <a:r>
              <a:rPr lang="en-US" dirty="0" err="1" smtClean="0"/>
              <a:t>confunde</a:t>
            </a:r>
            <a:r>
              <a:rPr lang="en-US" dirty="0" smtClean="0"/>
              <a:t> con la                                                      </a:t>
            </a:r>
            <a:r>
              <a:rPr lang="en-US" dirty="0" err="1" smtClean="0"/>
              <a:t>fantasía</a:t>
            </a:r>
            <a:endParaRPr lang="en-US" dirty="0"/>
          </a:p>
          <a:p>
            <a:pPr lvl="1">
              <a:spcAft>
                <a:spcPts val="600"/>
              </a:spcAft>
            </a:pPr>
            <a:r>
              <a:rPr lang="en-US" dirty="0" err="1" smtClean="0"/>
              <a:t>Resulta</a:t>
            </a:r>
            <a:r>
              <a:rPr lang="en-US" dirty="0" smtClean="0"/>
              <a:t> en un </a:t>
            </a:r>
            <a:r>
              <a:rPr lang="en-US" dirty="0" err="1" smtClean="0"/>
              <a:t>ambiente</a:t>
            </a:r>
            <a:r>
              <a:rPr lang="en-US" dirty="0" smtClean="0"/>
              <a:t> </a:t>
            </a:r>
            <a:r>
              <a:rPr lang="en-US" dirty="0" err="1" smtClean="0"/>
              <a:t>vago</a:t>
            </a:r>
            <a:r>
              <a:rPr lang="en-US" dirty="0" smtClean="0"/>
              <a:t>, </a:t>
            </a:r>
            <a:r>
              <a:rPr lang="en-US" dirty="0" err="1" smtClean="0"/>
              <a:t>extraño</a:t>
            </a:r>
            <a:r>
              <a:rPr lang="en-US" dirty="0" smtClean="0"/>
              <a:t>,                                                                </a:t>
            </a:r>
            <a:r>
              <a:rPr lang="en-US" dirty="0" err="1" smtClean="0"/>
              <a:t>como</a:t>
            </a:r>
            <a:r>
              <a:rPr lang="en-US" dirty="0" smtClean="0"/>
              <a:t> los </a:t>
            </a:r>
            <a:r>
              <a:rPr lang="en-US" dirty="0" err="1" smtClean="0"/>
              <a:t>sueños</a:t>
            </a:r>
            <a:endParaRPr lang="en-US" dirty="0" smtClean="0"/>
          </a:p>
          <a:p>
            <a:pPr lvl="1">
              <a:spcAft>
                <a:spcPts val="600"/>
              </a:spcAft>
            </a:pPr>
            <a:r>
              <a:rPr lang="en-US" dirty="0" smtClean="0"/>
              <a:t>Sin embargo, la </a:t>
            </a:r>
            <a:r>
              <a:rPr lang="en-US" dirty="0" err="1" smtClean="0"/>
              <a:t>fantasía</a:t>
            </a:r>
            <a:r>
              <a:rPr lang="en-US" dirty="0" smtClean="0"/>
              <a:t> se </a:t>
            </a:r>
            <a:r>
              <a:rPr lang="en-US" dirty="0" err="1" smtClean="0"/>
              <a:t>presenta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/>
              <a:t> </a:t>
            </a:r>
            <a:r>
              <a:rPr lang="en-US" dirty="0" smtClean="0"/>
              <a:t>                                                           parte de lo normal, no se </a:t>
            </a:r>
            <a:r>
              <a:rPr lang="en-US" dirty="0" err="1" smtClean="0"/>
              <a:t>explica</a:t>
            </a:r>
            <a:endParaRPr lang="en-US" dirty="0" smtClean="0"/>
          </a:p>
          <a:p>
            <a:pPr lvl="1">
              <a:spcAft>
                <a:spcPts val="600"/>
              </a:spcAft>
            </a:pPr>
            <a:r>
              <a:rPr lang="en-US" dirty="0" err="1" smtClean="0"/>
              <a:t>Muchas</a:t>
            </a:r>
            <a:r>
              <a:rPr lang="en-US" dirty="0" smtClean="0"/>
              <a:t> </a:t>
            </a:r>
            <a:r>
              <a:rPr lang="en-US" dirty="0" err="1" smtClean="0"/>
              <a:t>veces</a:t>
            </a:r>
            <a:r>
              <a:rPr lang="en-US" dirty="0" smtClean="0"/>
              <a:t> se </a:t>
            </a:r>
            <a:r>
              <a:rPr lang="en-US" dirty="0" err="1" smtClean="0"/>
              <a:t>ubica</a:t>
            </a:r>
            <a:r>
              <a:rPr lang="en-US" dirty="0" smtClean="0"/>
              <a:t> en </a:t>
            </a:r>
            <a:r>
              <a:rPr lang="en-US" dirty="0" err="1" smtClean="0"/>
              <a:t>lugares</a:t>
            </a:r>
            <a:r>
              <a:rPr lang="en-US" dirty="0" smtClean="0"/>
              <a:t> de </a:t>
            </a:r>
            <a:r>
              <a:rPr lang="en-US" dirty="0" err="1" smtClean="0"/>
              <a:t>pobreza</a:t>
            </a:r>
            <a:r>
              <a:rPr lang="en-US" dirty="0" smtClean="0"/>
              <a:t>, </a:t>
            </a:r>
            <a:r>
              <a:rPr lang="en-US" dirty="0" err="1" smtClean="0"/>
              <a:t>marginalidad</a:t>
            </a:r>
            <a:r>
              <a:rPr lang="en-US" dirty="0" smtClean="0"/>
              <a:t>, </a:t>
            </a:r>
            <a:r>
              <a:rPr lang="en-US" dirty="0" err="1" smtClean="0"/>
              <a:t>miseria</a:t>
            </a:r>
            <a:endParaRPr lang="en-US" dirty="0" smtClean="0"/>
          </a:p>
          <a:p>
            <a:pPr>
              <a:spcAft>
                <a:spcPts val="600"/>
              </a:spcAft>
            </a:pPr>
            <a:r>
              <a:rPr lang="en-US" dirty="0" err="1" smtClean="0"/>
              <a:t>Ganó</a:t>
            </a:r>
            <a:r>
              <a:rPr lang="en-US" dirty="0" smtClean="0"/>
              <a:t> un </a:t>
            </a:r>
            <a:r>
              <a:rPr lang="en-US" dirty="0" err="1" smtClean="0"/>
              <a:t>Premio</a:t>
            </a:r>
            <a:r>
              <a:rPr lang="en-US" dirty="0" smtClean="0"/>
              <a:t> Nobel en 1982.</a:t>
            </a:r>
          </a:p>
          <a:p>
            <a:r>
              <a:rPr lang="en-US" dirty="0" smtClean="0"/>
              <a:t>Su </a:t>
            </a:r>
            <a:r>
              <a:rPr lang="en-US" dirty="0" err="1" smtClean="0"/>
              <a:t>novela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conocida</a:t>
            </a:r>
            <a:r>
              <a:rPr lang="en-US" dirty="0" smtClean="0"/>
              <a:t> y </a:t>
            </a:r>
            <a:r>
              <a:rPr lang="en-US" dirty="0" err="1" smtClean="0"/>
              <a:t>renombrada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i="1" dirty="0" err="1" smtClean="0"/>
              <a:t>Cien</a:t>
            </a:r>
            <a:r>
              <a:rPr lang="en-US" i="1" dirty="0" smtClean="0"/>
              <a:t> </a:t>
            </a:r>
            <a:r>
              <a:rPr lang="en-US" i="1" dirty="0" err="1" smtClean="0"/>
              <a:t>Años</a:t>
            </a:r>
            <a:r>
              <a:rPr lang="en-US" i="1" dirty="0" smtClean="0"/>
              <a:t> de Soledad </a:t>
            </a:r>
            <a:r>
              <a:rPr lang="en-US" dirty="0" smtClean="0"/>
              <a:t>(1967), </a:t>
            </a:r>
            <a:r>
              <a:rPr lang="en-US" dirty="0" err="1" smtClean="0"/>
              <a:t>que</a:t>
            </a:r>
            <a:r>
              <a:rPr lang="en-US" dirty="0" smtClean="0"/>
              <a:t> se ha </a:t>
            </a:r>
            <a:r>
              <a:rPr lang="en-US" dirty="0" err="1" smtClean="0"/>
              <a:t>traducido</a:t>
            </a:r>
            <a:r>
              <a:rPr lang="en-US" dirty="0" smtClean="0"/>
              <a:t> a 37 </a:t>
            </a:r>
            <a:r>
              <a:rPr lang="en-US" dirty="0" err="1" smtClean="0"/>
              <a:t>lenguas</a:t>
            </a:r>
            <a:r>
              <a:rPr lang="en-US" dirty="0" smtClean="0"/>
              <a:t> y </a:t>
            </a:r>
            <a:r>
              <a:rPr lang="en-US" dirty="0" err="1" smtClean="0"/>
              <a:t>vendió</a:t>
            </a:r>
            <a:r>
              <a:rPr lang="en-US" dirty="0" smtClean="0"/>
              <a:t> 30 </a:t>
            </a:r>
            <a:r>
              <a:rPr lang="en-US" dirty="0" err="1" smtClean="0"/>
              <a:t>millones</a:t>
            </a:r>
            <a:r>
              <a:rPr lang="en-US" dirty="0" smtClean="0"/>
              <a:t> de </a:t>
            </a:r>
            <a:r>
              <a:rPr lang="en-US" dirty="0" err="1" smtClean="0"/>
              <a:t>ejemplares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marquez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9"/>
          <a:stretch/>
        </p:blipFill>
        <p:spPr>
          <a:xfrm>
            <a:off x="5460901" y="2291178"/>
            <a:ext cx="2951737" cy="228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105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421" y="-20838"/>
            <a:ext cx="8348229" cy="1143000"/>
          </a:xfrm>
        </p:spPr>
        <p:txBody>
          <a:bodyPr/>
          <a:lstStyle/>
          <a:p>
            <a:pPr algn="ctr"/>
            <a:r>
              <a:rPr lang="en-US" sz="4400" dirty="0" smtClean="0"/>
              <a:t>La </a:t>
            </a:r>
            <a:r>
              <a:rPr lang="en-US" sz="4400" dirty="0" err="1" smtClean="0"/>
              <a:t>luz</a:t>
            </a:r>
            <a:r>
              <a:rPr lang="en-US" sz="4400" dirty="0" smtClean="0"/>
              <a:t> </a:t>
            </a:r>
            <a:r>
              <a:rPr lang="en-US" sz="4400" dirty="0" err="1" smtClean="0"/>
              <a:t>es</a:t>
            </a:r>
            <a:r>
              <a:rPr lang="en-US" sz="4400" dirty="0" smtClean="0"/>
              <a:t> </a:t>
            </a:r>
            <a:r>
              <a:rPr lang="en-US" sz="4400" dirty="0" err="1" smtClean="0"/>
              <a:t>como</a:t>
            </a:r>
            <a:r>
              <a:rPr lang="en-US" sz="4400" dirty="0" smtClean="0"/>
              <a:t> el </a:t>
            </a:r>
            <a:r>
              <a:rPr lang="en-US" sz="4400" dirty="0" err="1" smtClean="0"/>
              <a:t>agua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47662" y="930399"/>
            <a:ext cx="8550212" cy="5523321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dirty="0" smtClean="0"/>
              <a:t>¿</a:t>
            </a:r>
            <a:r>
              <a:rPr lang="en-US" sz="2000" dirty="0" err="1" smtClean="0"/>
              <a:t>Piensas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este</a:t>
            </a:r>
            <a:r>
              <a:rPr lang="en-US" sz="2000" dirty="0" smtClean="0"/>
              <a:t> </a:t>
            </a:r>
            <a:r>
              <a:rPr lang="en-US" sz="2000" dirty="0" err="1" smtClean="0"/>
              <a:t>cuento</a:t>
            </a:r>
            <a:r>
              <a:rPr lang="en-US" sz="2000" dirty="0" smtClean="0"/>
              <a:t> forma parte del </a:t>
            </a:r>
            <a:r>
              <a:rPr lang="en-US" sz="2000" dirty="0" err="1" smtClean="0"/>
              <a:t>realismo</a:t>
            </a:r>
            <a:r>
              <a:rPr lang="en-US" sz="2000" dirty="0" smtClean="0"/>
              <a:t> </a:t>
            </a:r>
            <a:r>
              <a:rPr lang="en-US" sz="2000" dirty="0" err="1" smtClean="0"/>
              <a:t>mágico</a:t>
            </a:r>
            <a:r>
              <a:rPr lang="en-US" sz="2000" dirty="0" smtClean="0"/>
              <a:t>? ¿</a:t>
            </a:r>
            <a:r>
              <a:rPr lang="en-US" sz="2000" dirty="0" err="1" smtClean="0"/>
              <a:t>Por</a:t>
            </a:r>
            <a:r>
              <a:rPr lang="en-US" sz="2000" dirty="0" smtClean="0"/>
              <a:t> </a:t>
            </a:r>
            <a:r>
              <a:rPr lang="en-US" sz="2000" dirty="0" err="1" smtClean="0"/>
              <a:t>qué</a:t>
            </a:r>
            <a:r>
              <a:rPr lang="en-US" sz="2000" dirty="0" smtClean="0"/>
              <a:t>?</a:t>
            </a:r>
          </a:p>
          <a:p>
            <a:pPr>
              <a:spcAft>
                <a:spcPts val="600"/>
              </a:spcAft>
            </a:pPr>
            <a:r>
              <a:rPr lang="en-US" sz="2000" dirty="0" smtClean="0"/>
              <a:t>¿</a:t>
            </a:r>
            <a:r>
              <a:rPr lang="en-US" sz="2000" dirty="0" err="1" smtClean="0"/>
              <a:t>Cómo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la </a:t>
            </a:r>
            <a:r>
              <a:rPr lang="en-US" sz="2000" dirty="0" err="1" smtClean="0"/>
              <a:t>relación</a:t>
            </a:r>
            <a:r>
              <a:rPr lang="en-US" sz="2000" dirty="0" smtClean="0"/>
              <a:t> entre los padres y </a:t>
            </a:r>
            <a:r>
              <a:rPr lang="en-US" sz="2000" dirty="0" err="1" smtClean="0"/>
              <a:t>Totó</a:t>
            </a:r>
            <a:r>
              <a:rPr lang="en-US" sz="2000" dirty="0" smtClean="0"/>
              <a:t> y Joel? ¿</a:t>
            </a:r>
            <a:r>
              <a:rPr lang="en-US" sz="2000" dirty="0" err="1" smtClean="0"/>
              <a:t>Cómo</a:t>
            </a:r>
            <a:r>
              <a:rPr lang="en-US" sz="2000" dirty="0" smtClean="0"/>
              <a:t> </a:t>
            </a:r>
            <a:r>
              <a:rPr lang="en-US" sz="2000" dirty="0" err="1" smtClean="0"/>
              <a:t>consiguen</a:t>
            </a:r>
            <a:r>
              <a:rPr lang="en-US" sz="2000" dirty="0" smtClean="0"/>
              <a:t> los </a:t>
            </a:r>
            <a:r>
              <a:rPr lang="en-US" sz="2000" dirty="0" err="1" smtClean="0"/>
              <a:t>niños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les </a:t>
            </a:r>
            <a:r>
              <a:rPr lang="en-US" sz="2000" dirty="0" err="1" smtClean="0"/>
              <a:t>compren</a:t>
            </a:r>
            <a:r>
              <a:rPr lang="en-US" sz="2000" dirty="0" smtClean="0"/>
              <a:t> el </a:t>
            </a:r>
            <a:r>
              <a:rPr lang="en-US" sz="2000" dirty="0" err="1" smtClean="0"/>
              <a:t>bote</a:t>
            </a:r>
            <a:r>
              <a:rPr lang="en-US" sz="2000" dirty="0" smtClean="0"/>
              <a:t> y los </a:t>
            </a:r>
            <a:r>
              <a:rPr lang="en-US" sz="2000" dirty="0" err="1" smtClean="0"/>
              <a:t>equipos</a:t>
            </a:r>
            <a:r>
              <a:rPr lang="en-US" sz="2000" dirty="0" smtClean="0"/>
              <a:t> de </a:t>
            </a:r>
            <a:r>
              <a:rPr lang="en-US" sz="2000" dirty="0" err="1" smtClean="0"/>
              <a:t>buceo</a:t>
            </a:r>
            <a:r>
              <a:rPr lang="en-US" sz="2000" dirty="0" smtClean="0"/>
              <a:t>?</a:t>
            </a:r>
          </a:p>
          <a:p>
            <a:pPr>
              <a:spcAft>
                <a:spcPts val="600"/>
              </a:spcAft>
            </a:pPr>
            <a:r>
              <a:rPr lang="en-US" sz="2000" dirty="0" smtClean="0"/>
              <a:t>¿</a:t>
            </a:r>
            <a:r>
              <a:rPr lang="en-US" sz="2000" dirty="0" err="1" smtClean="0"/>
              <a:t>Cómo</a:t>
            </a:r>
            <a:r>
              <a:rPr lang="en-US" sz="2000" dirty="0" smtClean="0"/>
              <a:t> se “</a:t>
            </a:r>
            <a:r>
              <a:rPr lang="en-US" sz="2000" dirty="0" err="1" smtClean="0"/>
              <a:t>explica</a:t>
            </a:r>
            <a:r>
              <a:rPr lang="en-US" sz="2000" dirty="0" smtClean="0"/>
              <a:t>” el </a:t>
            </a:r>
            <a:r>
              <a:rPr lang="en-US" sz="2000" dirty="0" err="1" smtClean="0"/>
              <a:t>hecho</a:t>
            </a:r>
            <a:r>
              <a:rPr lang="en-US" sz="2000" dirty="0" smtClean="0"/>
              <a:t> de </a:t>
            </a:r>
            <a:r>
              <a:rPr lang="en-US" sz="2000" dirty="0" err="1" smtClean="0"/>
              <a:t>que</a:t>
            </a:r>
            <a:r>
              <a:rPr lang="en-US" sz="2000" dirty="0" smtClean="0"/>
              <a:t> el </a:t>
            </a:r>
            <a:r>
              <a:rPr lang="en-US" sz="2000" dirty="0" err="1" smtClean="0"/>
              <a:t>agua</a:t>
            </a:r>
            <a:r>
              <a:rPr lang="en-US" sz="2000" dirty="0" smtClean="0"/>
              <a:t> </a:t>
            </a:r>
            <a:r>
              <a:rPr lang="en-US" sz="2000" dirty="0" err="1" smtClean="0"/>
              <a:t>salga</a:t>
            </a:r>
            <a:r>
              <a:rPr lang="en-US" sz="2000" dirty="0" smtClean="0"/>
              <a:t>                                                       de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lámparas</a:t>
            </a:r>
            <a:r>
              <a:rPr lang="en-US" sz="2000" dirty="0" smtClean="0"/>
              <a:t>?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“La </a:t>
            </a:r>
            <a:r>
              <a:rPr lang="en-US" dirty="0" err="1"/>
              <a:t>luz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el </a:t>
            </a:r>
            <a:r>
              <a:rPr lang="en-US" dirty="0" err="1"/>
              <a:t>agua</a:t>
            </a:r>
            <a:r>
              <a:rPr lang="en-US" dirty="0"/>
              <a:t> -le </a:t>
            </a:r>
            <a:r>
              <a:rPr lang="en-US" dirty="0" err="1"/>
              <a:t>contesté</a:t>
            </a:r>
            <a:r>
              <a:rPr lang="en-US" dirty="0"/>
              <a:t>: </a:t>
            </a:r>
            <a:r>
              <a:rPr lang="en-US" dirty="0" err="1"/>
              <a:t>uno</a:t>
            </a:r>
            <a:r>
              <a:rPr lang="en-US" dirty="0"/>
              <a:t> </a:t>
            </a:r>
            <a:r>
              <a:rPr lang="en-US" dirty="0" err="1"/>
              <a:t>abre</a:t>
            </a:r>
            <a:r>
              <a:rPr lang="en-US" dirty="0"/>
              <a:t> </a:t>
            </a:r>
            <a:r>
              <a:rPr lang="en-US" dirty="0" smtClean="0"/>
              <a:t>el                                                             </a:t>
            </a:r>
            <a:r>
              <a:rPr lang="en-US" dirty="0" err="1"/>
              <a:t>grifo</a:t>
            </a:r>
            <a:r>
              <a:rPr lang="en-US" dirty="0"/>
              <a:t>, y sale</a:t>
            </a:r>
            <a:r>
              <a:rPr lang="en-US" dirty="0" smtClean="0"/>
              <a:t>.”</a:t>
            </a:r>
          </a:p>
          <a:p>
            <a:pPr>
              <a:spcAft>
                <a:spcPts val="600"/>
              </a:spcAft>
            </a:pPr>
            <a:r>
              <a:rPr lang="en-US" sz="2000" dirty="0" smtClean="0"/>
              <a:t>¿</a:t>
            </a:r>
            <a:r>
              <a:rPr lang="en-US" sz="2000" dirty="0" err="1" smtClean="0"/>
              <a:t>Cómo</a:t>
            </a:r>
            <a:r>
              <a:rPr lang="en-US" sz="2000" dirty="0" smtClean="0"/>
              <a:t> </a:t>
            </a:r>
            <a:r>
              <a:rPr lang="en-US" sz="2000" dirty="0" err="1" smtClean="0"/>
              <a:t>interpretas</a:t>
            </a:r>
            <a:r>
              <a:rPr lang="en-US" sz="2000" dirty="0" smtClean="0"/>
              <a:t> el fin del </a:t>
            </a:r>
            <a:r>
              <a:rPr lang="en-US" sz="2000" dirty="0" err="1" smtClean="0"/>
              <a:t>cuento</a:t>
            </a:r>
            <a:r>
              <a:rPr lang="en-US" sz="2000" dirty="0" smtClean="0"/>
              <a:t>? ¿</a:t>
            </a:r>
            <a:r>
              <a:rPr lang="en-US" sz="2000" dirty="0" err="1" smtClean="0"/>
              <a:t>Cuáles</a:t>
            </a:r>
            <a:r>
              <a:rPr lang="en-US" sz="2000" dirty="0" smtClean="0"/>
              <a:t> son                                                 </a:t>
            </a:r>
            <a:r>
              <a:rPr lang="en-US" sz="2000" dirty="0" err="1" smtClean="0"/>
              <a:t>algunos</a:t>
            </a:r>
            <a:r>
              <a:rPr lang="en-US" sz="2000" dirty="0"/>
              <a:t> </a:t>
            </a:r>
            <a:r>
              <a:rPr lang="en-US" sz="2000" dirty="0" err="1" smtClean="0"/>
              <a:t>temas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detectas</a:t>
            </a:r>
            <a:r>
              <a:rPr lang="en-US" sz="2000" dirty="0" smtClean="0"/>
              <a:t> en el </a:t>
            </a:r>
            <a:r>
              <a:rPr lang="en-US" sz="2000" dirty="0" err="1" smtClean="0"/>
              <a:t>texto</a:t>
            </a:r>
            <a:r>
              <a:rPr lang="en-US" sz="2000" dirty="0" smtClean="0"/>
              <a:t>?</a:t>
            </a:r>
            <a:endParaRPr lang="en-US" sz="2000" dirty="0"/>
          </a:p>
          <a:p>
            <a:pPr>
              <a:spcAft>
                <a:spcPts val="600"/>
              </a:spcAft>
            </a:pPr>
            <a:r>
              <a:rPr lang="en-US" sz="2000" dirty="0"/>
              <a:t>“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que</a:t>
            </a:r>
            <a:r>
              <a:rPr lang="en-US" sz="2000" dirty="0"/>
              <a:t> </a:t>
            </a:r>
            <a:r>
              <a:rPr lang="en-US" sz="2000" dirty="0" err="1"/>
              <a:t>estos</a:t>
            </a:r>
            <a:r>
              <a:rPr lang="en-US" sz="2000" dirty="0"/>
              <a:t> </a:t>
            </a:r>
            <a:r>
              <a:rPr lang="en-US" sz="2000" dirty="0" err="1"/>
              <a:t>niños</a:t>
            </a:r>
            <a:r>
              <a:rPr lang="en-US" sz="2000" dirty="0"/>
              <a:t> no se </a:t>
            </a:r>
            <a:r>
              <a:rPr lang="en-US" sz="2000" dirty="0" err="1"/>
              <a:t>ganan</a:t>
            </a:r>
            <a:r>
              <a:rPr lang="en-US" sz="2000" dirty="0"/>
              <a:t> </a:t>
            </a:r>
            <a:r>
              <a:rPr lang="en-US" sz="2000" dirty="0" err="1"/>
              <a:t>ni</a:t>
            </a:r>
            <a:r>
              <a:rPr lang="en-US" sz="2000" dirty="0"/>
              <a:t> un </a:t>
            </a:r>
            <a:r>
              <a:rPr lang="en-US" sz="2000" dirty="0" err="1"/>
              <a:t>clavo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                                          </a:t>
            </a:r>
            <a:r>
              <a:rPr lang="en-US" sz="2000" dirty="0" err="1"/>
              <a:t>cumplir</a:t>
            </a:r>
            <a:r>
              <a:rPr lang="en-US" sz="2000" dirty="0"/>
              <a:t> con </a:t>
            </a:r>
            <a:r>
              <a:rPr lang="en-US" sz="2000" dirty="0" err="1"/>
              <a:t>su</a:t>
            </a:r>
            <a:r>
              <a:rPr lang="en-US" sz="2000" dirty="0"/>
              <a:t> </a:t>
            </a:r>
            <a:r>
              <a:rPr lang="en-US" sz="2000" dirty="0" err="1"/>
              <a:t>deber</a:t>
            </a:r>
            <a:r>
              <a:rPr lang="en-US" sz="2000" dirty="0"/>
              <a:t>, </a:t>
            </a:r>
            <a:r>
              <a:rPr lang="en-US" sz="2000" dirty="0" err="1"/>
              <a:t>pero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un </a:t>
            </a:r>
            <a:r>
              <a:rPr lang="en-US" sz="2000" dirty="0" err="1"/>
              <a:t>capricho</a:t>
            </a:r>
            <a:r>
              <a:rPr lang="en-US" sz="2000" dirty="0"/>
              <a:t> son                                                    </a:t>
            </a:r>
            <a:r>
              <a:rPr lang="en-US" sz="2000" dirty="0" err="1"/>
              <a:t>capaces</a:t>
            </a:r>
            <a:r>
              <a:rPr lang="en-US" sz="2000" dirty="0"/>
              <a:t> de </a:t>
            </a:r>
            <a:r>
              <a:rPr lang="en-US" sz="2000" dirty="0" err="1"/>
              <a:t>silla</a:t>
            </a:r>
            <a:r>
              <a:rPr lang="en-US" sz="2000" dirty="0"/>
              <a:t> del maestro.”</a:t>
            </a:r>
          </a:p>
          <a:p>
            <a:pPr>
              <a:spcAft>
                <a:spcPts val="600"/>
              </a:spcAft>
            </a:pPr>
            <a:r>
              <a:rPr lang="en-US" sz="2000" dirty="0"/>
              <a:t>“En Madrid de </a:t>
            </a:r>
            <a:r>
              <a:rPr lang="en-US" sz="2000" dirty="0" err="1"/>
              <a:t>España</a:t>
            </a:r>
            <a:r>
              <a:rPr lang="en-US" sz="2000" dirty="0"/>
              <a:t>, </a:t>
            </a:r>
            <a:r>
              <a:rPr lang="en-US" sz="2000" dirty="0" err="1"/>
              <a:t>una</a:t>
            </a:r>
            <a:r>
              <a:rPr lang="en-US" sz="2000" dirty="0"/>
              <a:t> ciudad </a:t>
            </a:r>
            <a:r>
              <a:rPr lang="en-US" sz="2000" dirty="0" err="1"/>
              <a:t>remota</a:t>
            </a:r>
            <a:r>
              <a:rPr lang="en-US" sz="2000" dirty="0"/>
              <a:t> de                                                     </a:t>
            </a:r>
            <a:r>
              <a:rPr lang="en-US" sz="2000" dirty="0" err="1"/>
              <a:t>veranos</a:t>
            </a:r>
            <a:r>
              <a:rPr lang="en-US" sz="2000" dirty="0"/>
              <a:t> </a:t>
            </a:r>
            <a:r>
              <a:rPr lang="en-US" sz="2000" dirty="0" err="1"/>
              <a:t>ardientes</a:t>
            </a:r>
            <a:r>
              <a:rPr lang="en-US" sz="2000" dirty="0"/>
              <a:t> y </a:t>
            </a:r>
            <a:r>
              <a:rPr lang="en-US" sz="2000" dirty="0" err="1"/>
              <a:t>vientos</a:t>
            </a:r>
            <a:r>
              <a:rPr lang="en-US" sz="2000" dirty="0"/>
              <a:t> </a:t>
            </a:r>
            <a:r>
              <a:rPr lang="en-US" sz="2000" dirty="0" err="1"/>
              <a:t>helados</a:t>
            </a:r>
            <a:r>
              <a:rPr lang="en-US" sz="2000" dirty="0"/>
              <a:t>, sin mar </a:t>
            </a:r>
            <a:r>
              <a:rPr lang="en-US" sz="2000" dirty="0" err="1"/>
              <a:t>ni</a:t>
            </a:r>
            <a:r>
              <a:rPr lang="en-US" sz="2000" dirty="0"/>
              <a:t> </a:t>
            </a:r>
            <a:r>
              <a:rPr lang="en-US" sz="2000" dirty="0" err="1"/>
              <a:t>río</a:t>
            </a:r>
            <a:r>
              <a:rPr lang="en-US" sz="2000" dirty="0"/>
              <a:t>,                                                         y </a:t>
            </a:r>
            <a:r>
              <a:rPr lang="en-US" sz="2000" dirty="0" err="1"/>
              <a:t>cuyos</a:t>
            </a:r>
            <a:r>
              <a:rPr lang="en-US" sz="2000" dirty="0"/>
              <a:t> </a:t>
            </a:r>
            <a:r>
              <a:rPr lang="en-US" sz="2000" dirty="0" err="1"/>
              <a:t>aborígenes</a:t>
            </a:r>
            <a:r>
              <a:rPr lang="en-US" sz="2000" dirty="0"/>
              <a:t> de </a:t>
            </a:r>
            <a:r>
              <a:rPr lang="en-US" sz="2000" dirty="0" err="1"/>
              <a:t>tierra</a:t>
            </a:r>
            <a:r>
              <a:rPr lang="en-US" sz="2000" dirty="0"/>
              <a:t> </a:t>
            </a:r>
            <a:r>
              <a:rPr lang="en-US" sz="2000" dirty="0" err="1"/>
              <a:t>firme</a:t>
            </a:r>
            <a:r>
              <a:rPr lang="en-US" sz="2000" dirty="0"/>
              <a:t> </a:t>
            </a:r>
            <a:r>
              <a:rPr lang="en-US" sz="2000" dirty="0" err="1"/>
              <a:t>nunca</a:t>
            </a:r>
            <a:r>
              <a:rPr lang="en-US" sz="2000" dirty="0"/>
              <a:t> </a:t>
            </a:r>
            <a:r>
              <a:rPr lang="en-US" sz="2000" dirty="0" err="1"/>
              <a:t>fueron</a:t>
            </a:r>
            <a:r>
              <a:rPr lang="en-US" sz="2000" dirty="0"/>
              <a:t>                                              maestros en la </a:t>
            </a:r>
            <a:r>
              <a:rPr lang="en-US" sz="2000" dirty="0" err="1"/>
              <a:t>ciencia</a:t>
            </a:r>
            <a:r>
              <a:rPr lang="en-US" sz="2000" dirty="0"/>
              <a:t> de </a:t>
            </a:r>
            <a:r>
              <a:rPr lang="en-US" sz="2000" dirty="0" err="1"/>
              <a:t>navegar</a:t>
            </a:r>
            <a:r>
              <a:rPr lang="en-US" sz="2000" dirty="0"/>
              <a:t> en la </a:t>
            </a:r>
            <a:r>
              <a:rPr lang="en-US" sz="2000" dirty="0" err="1"/>
              <a:t>luz</a:t>
            </a:r>
            <a:r>
              <a:rPr lang="en-US" sz="2000"/>
              <a:t>.”</a:t>
            </a:r>
          </a:p>
          <a:p>
            <a:pPr>
              <a:spcAft>
                <a:spcPts val="600"/>
              </a:spcAft>
            </a:pPr>
            <a:endParaRPr lang="en-US" sz="2000" dirty="0"/>
          </a:p>
        </p:txBody>
      </p:sp>
      <p:pic>
        <p:nvPicPr>
          <p:cNvPr id="4" name="Picture 3" descr="35a6ca4b433f77a4b53abd171fffbc0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748" y="2397617"/>
            <a:ext cx="3259300" cy="433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705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Julio </a:t>
            </a:r>
            <a:r>
              <a:rPr lang="es-ES_tradnl" dirty="0"/>
              <a:t>Cortázar (1914-1984)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728" y="1417637"/>
            <a:ext cx="5110229" cy="5123839"/>
          </a:xfrm>
        </p:spPr>
        <p:txBody>
          <a:bodyPr>
            <a:normAutofit lnSpcReduction="10000"/>
          </a:bodyPr>
          <a:lstStyle/>
          <a:p>
            <a:r>
              <a:rPr lang="es-ES_tradnl" dirty="0" smtClean="0"/>
              <a:t>Nació en Bruselas, Bélgica.</a:t>
            </a:r>
          </a:p>
          <a:p>
            <a:r>
              <a:rPr lang="es-ES_tradnl" dirty="0" smtClean="0"/>
              <a:t>Su padre era diplomático.</a:t>
            </a:r>
          </a:p>
          <a:p>
            <a:r>
              <a:rPr lang="es-ES_tradnl" dirty="0" smtClean="0"/>
              <a:t>Volvió a Argentina durante la Primera Guerra Mundial.</a:t>
            </a:r>
          </a:p>
          <a:p>
            <a:r>
              <a:rPr lang="es-ES_tradnl" dirty="0" smtClean="0"/>
              <a:t>Era profesor, traductor, y escritor.</a:t>
            </a:r>
          </a:p>
          <a:p>
            <a:r>
              <a:rPr lang="es-ES_tradnl" dirty="0" smtClean="0"/>
              <a:t>Se mudó a París en 1951.</a:t>
            </a:r>
          </a:p>
          <a:p>
            <a:r>
              <a:rPr lang="es-ES_tradnl" dirty="0" smtClean="0"/>
              <a:t>Obras notables: </a:t>
            </a:r>
            <a:r>
              <a:rPr lang="es-ES_tradnl" i="1" dirty="0" smtClean="0"/>
              <a:t>Rayuela</a:t>
            </a:r>
            <a:r>
              <a:rPr lang="es-ES_tradnl" dirty="0" smtClean="0"/>
              <a:t> (1963), </a:t>
            </a:r>
            <a:r>
              <a:rPr lang="es-ES_tradnl" i="1" dirty="0" smtClean="0"/>
              <a:t>La vuelta al día en ochenta mundo</a:t>
            </a:r>
            <a:r>
              <a:rPr lang="es-ES_tradnl" dirty="0" smtClean="0"/>
              <a:t>s (1967), </a:t>
            </a:r>
            <a:r>
              <a:rPr lang="es-ES_tradnl" i="1" dirty="0" smtClean="0"/>
              <a:t>Nicaragua tan violentamente dulce </a:t>
            </a:r>
            <a:r>
              <a:rPr lang="es-ES_tradnl" dirty="0" smtClean="0"/>
              <a:t>(1983)</a:t>
            </a:r>
          </a:p>
          <a:p>
            <a:r>
              <a:rPr lang="es-ES_tradnl" dirty="0" smtClean="0"/>
              <a:t>“La noche boca arriba” es parte de un volumen de cuentos </a:t>
            </a:r>
            <a:r>
              <a:rPr lang="es-ES_tradnl" i="1" dirty="0" smtClean="0"/>
              <a:t>Final de juego </a:t>
            </a:r>
            <a:r>
              <a:rPr lang="es-ES_tradnl" dirty="0" smtClean="0"/>
              <a:t>(1956). </a:t>
            </a:r>
          </a:p>
          <a:p>
            <a:r>
              <a:rPr lang="es-ES_tradnl" dirty="0"/>
              <a:t>Perteneciente al “</a:t>
            </a:r>
            <a:r>
              <a:rPr lang="es-ES_tradnl" dirty="0" smtClean="0"/>
              <a:t>Boom” latinoamericano de los años 60 y 70.</a:t>
            </a:r>
            <a:endParaRPr lang="es-ES_tradnl" dirty="0"/>
          </a:p>
          <a:p>
            <a:endParaRPr lang="es-ES_tradnl" dirty="0" smtClean="0"/>
          </a:p>
        </p:txBody>
      </p:sp>
      <p:pic>
        <p:nvPicPr>
          <p:cNvPr id="4" name="Picture 3" descr="corta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617" y="1624387"/>
            <a:ext cx="3139076" cy="466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040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2654"/>
            <a:ext cx="7620000" cy="1143000"/>
          </a:xfrm>
        </p:spPr>
        <p:txBody>
          <a:bodyPr/>
          <a:lstStyle/>
          <a:p>
            <a:r>
              <a:rPr lang="en-US" dirty="0" smtClean="0"/>
              <a:t>El “Boom” </a:t>
            </a:r>
            <a:r>
              <a:rPr lang="en-US" dirty="0" err="1" smtClean="0"/>
              <a:t>latinoamericano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7308"/>
            <a:ext cx="7620000" cy="4800600"/>
          </a:xfrm>
        </p:spPr>
        <p:txBody>
          <a:bodyPr>
            <a:normAutofit/>
          </a:bodyPr>
          <a:lstStyle/>
          <a:p>
            <a:r>
              <a:rPr lang="es-ES_tradnl" sz="2000" dirty="0" smtClean="0"/>
              <a:t>Explosión de narrativa de jóvenes hispanoamericanos en los años 60 y 70</a:t>
            </a:r>
          </a:p>
          <a:p>
            <a:r>
              <a:rPr lang="es-ES_tradnl" sz="2000" dirty="0" smtClean="0"/>
              <a:t>Importancia en todo el mundo</a:t>
            </a:r>
          </a:p>
          <a:p>
            <a:r>
              <a:rPr lang="es-ES_tradnl" sz="2000" dirty="0" smtClean="0"/>
              <a:t>Querían experimentar con el lenguaje y las técnicas narrativas.</a:t>
            </a:r>
          </a:p>
          <a:p>
            <a:r>
              <a:rPr lang="es-ES_tradnl" sz="2000" dirty="0" smtClean="0"/>
              <a:t>Critican la realidad sociopolítica del momento.</a:t>
            </a:r>
          </a:p>
          <a:p>
            <a:r>
              <a:rPr lang="es-ES_tradnl" sz="2000" dirty="0" smtClean="0"/>
              <a:t>Exploran la identidad regional y nacional</a:t>
            </a:r>
          </a:p>
          <a:p>
            <a:r>
              <a:rPr lang="es-ES_tradnl" sz="2000" dirty="0" smtClean="0"/>
              <a:t>Nuevas maneras de hablar de la realidad (</a:t>
            </a:r>
            <a:r>
              <a:rPr lang="es-ES_tradnl" sz="2000" dirty="0" err="1" smtClean="0"/>
              <a:t>ej</a:t>
            </a:r>
            <a:r>
              <a:rPr lang="es-ES_tradnl" sz="2000" dirty="0" smtClean="0"/>
              <a:t>: realismo mágico)</a:t>
            </a:r>
            <a:endParaRPr lang="es-ES_tradnl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353838" y="6061748"/>
            <a:ext cx="26732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Gabriel </a:t>
            </a:r>
            <a:r>
              <a:rPr lang="en-US" dirty="0" err="1" smtClean="0"/>
              <a:t>García</a:t>
            </a:r>
            <a:r>
              <a:rPr lang="en-US" dirty="0" smtClean="0"/>
              <a:t> </a:t>
            </a:r>
            <a:r>
              <a:rPr lang="en-US" dirty="0" err="1" smtClean="0"/>
              <a:t>Márquez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(</a:t>
            </a:r>
            <a:r>
              <a:rPr lang="en-US" dirty="0" err="1" smtClean="0"/>
              <a:t>Premio</a:t>
            </a:r>
            <a:r>
              <a:rPr lang="en-US" dirty="0" smtClean="0"/>
              <a:t> Nobel 1980)</a:t>
            </a:r>
            <a:endParaRPr lang="en-US" dirty="0"/>
          </a:p>
        </p:txBody>
      </p:sp>
      <p:pic>
        <p:nvPicPr>
          <p:cNvPr id="8" name="Picture 6" descr="http://static.guim.co.uk/sys-images/Admin/BkFill/Default_image_group/2012/7/24/1343148588996/Mario-Vargas-Llosa-008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32" r="20434"/>
          <a:stretch/>
        </p:blipFill>
        <p:spPr bwMode="auto">
          <a:xfrm>
            <a:off x="6068929" y="4113026"/>
            <a:ext cx="2181905" cy="184299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068929" y="6086354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Mario Vargas </a:t>
            </a:r>
            <a:r>
              <a:rPr lang="en-US" dirty="0" err="1" smtClean="0"/>
              <a:t>Llosa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dirty="0" err="1" smtClean="0"/>
              <a:t>Premio</a:t>
            </a:r>
            <a:r>
              <a:rPr lang="en-US" dirty="0" smtClean="0"/>
              <a:t> Nobel 2010)</a:t>
            </a:r>
            <a:endParaRPr lang="en-US" dirty="0"/>
          </a:p>
        </p:txBody>
      </p:sp>
      <p:pic>
        <p:nvPicPr>
          <p:cNvPr id="10" name="Picture 8" descr="http://media-3.web.britannica.com/eb-media/68/92968-004-9995E997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4825" y="4113026"/>
            <a:ext cx="1871662" cy="184299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3462017" y="6086354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Carlos Fuentes</a:t>
            </a:r>
          </a:p>
        </p:txBody>
      </p:sp>
      <p:pic>
        <p:nvPicPr>
          <p:cNvPr id="14" name="Picture 13" descr="marquez nobel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95" y="4069242"/>
            <a:ext cx="1548436" cy="192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660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540" y="76712"/>
            <a:ext cx="8229600" cy="1143000"/>
          </a:xfrm>
        </p:spPr>
        <p:txBody>
          <a:bodyPr/>
          <a:lstStyle/>
          <a:p>
            <a:r>
              <a:rPr lang="es-ES_tradnl" sz="4400" dirty="0" smtClean="0"/>
              <a:t>Cortázar: </a:t>
            </a:r>
            <a:r>
              <a:rPr lang="es-ES_tradnl" sz="4400" dirty="0"/>
              <a:t>c</a:t>
            </a:r>
            <a:r>
              <a:rPr lang="es-ES_tradnl" sz="4400" dirty="0" smtClean="0"/>
              <a:t>aracterísticas del autor </a:t>
            </a:r>
            <a:endParaRPr lang="es-ES_tradnl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93552"/>
            <a:ext cx="7772400" cy="4572000"/>
          </a:xfrm>
        </p:spPr>
        <p:txBody>
          <a:bodyPr/>
          <a:lstStyle/>
          <a:p>
            <a:r>
              <a:rPr lang="es-ES_tradnl" dirty="0" smtClean="0"/>
              <a:t>Influencia</a:t>
            </a:r>
            <a:r>
              <a:rPr lang="es-ES_tradnl" b="1" dirty="0" smtClean="0"/>
              <a:t> surrealista </a:t>
            </a:r>
            <a:r>
              <a:rPr lang="es-ES_tradnl" dirty="0" smtClean="0"/>
              <a:t>en su escritura</a:t>
            </a:r>
          </a:p>
          <a:p>
            <a:r>
              <a:rPr lang="es-ES_tradnl" dirty="0" smtClean="0"/>
              <a:t>Juego del tiempo</a:t>
            </a:r>
          </a:p>
          <a:p>
            <a:r>
              <a:rPr lang="es-ES_tradnl" dirty="0"/>
              <a:t>Técnicas innovadoras de </a:t>
            </a:r>
            <a:r>
              <a:rPr lang="es-ES_tradnl" dirty="0" smtClean="0"/>
              <a:t>narración</a:t>
            </a:r>
          </a:p>
          <a:p>
            <a:r>
              <a:rPr lang="es-ES_tradnl" dirty="0" smtClean="0"/>
              <a:t>Mezcla de la realidad y el sueño</a:t>
            </a:r>
          </a:p>
          <a:p>
            <a:r>
              <a:rPr lang="es-ES_tradnl" dirty="0" smtClean="0"/>
              <a:t>Uso de monólogos interiores</a:t>
            </a:r>
          </a:p>
          <a:p>
            <a:r>
              <a:rPr lang="es-ES_tradnl" dirty="0" smtClean="0"/>
              <a:t>Juego de interpretaciones, posibilidades, realidades </a:t>
            </a:r>
          </a:p>
          <a:p>
            <a:r>
              <a:rPr lang="es-ES_tradnl" dirty="0" smtClean="0"/>
              <a:t>Cuestión de la existencia</a:t>
            </a:r>
          </a:p>
          <a:p>
            <a:endParaRPr lang="es-ES_trad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383" y="4699568"/>
            <a:ext cx="5596759" cy="186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206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63184"/>
            <a:ext cx="7772400" cy="697759"/>
          </a:xfrm>
        </p:spPr>
        <p:txBody>
          <a:bodyPr/>
          <a:lstStyle/>
          <a:p>
            <a:r>
              <a:rPr lang="es-ES_tradnl" dirty="0" smtClean="0"/>
              <a:t>¿Qué es </a:t>
            </a:r>
            <a:r>
              <a:rPr lang="es-ES_tradnl" dirty="0"/>
              <a:t>e</a:t>
            </a:r>
            <a:r>
              <a:rPr lang="es-ES_tradnl" dirty="0" smtClean="0"/>
              <a:t>l surrealismo?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0560" y="1069145"/>
            <a:ext cx="5847434" cy="5788856"/>
          </a:xfrm>
        </p:spPr>
        <p:txBody>
          <a:bodyPr>
            <a:normAutofit fontScale="47500" lnSpcReduction="20000"/>
          </a:bodyPr>
          <a:lstStyle/>
          <a:p>
            <a:pPr>
              <a:buNone/>
            </a:pPr>
            <a:r>
              <a:rPr lang="es-ES_tradnl" sz="4500" b="1" dirty="0" smtClean="0"/>
              <a:t>Origen: </a:t>
            </a:r>
            <a:r>
              <a:rPr lang="es-ES_tradnl" sz="4500" dirty="0" smtClean="0"/>
              <a:t>Francia</a:t>
            </a:r>
          </a:p>
          <a:p>
            <a:r>
              <a:rPr lang="es-ES_tradnl" sz="4500" b="1" dirty="0" smtClean="0"/>
              <a:t>Época: </a:t>
            </a:r>
            <a:r>
              <a:rPr lang="es-ES_tradnl" sz="4500" dirty="0" smtClean="0"/>
              <a:t>André Bretón escribió el manifiesto surrealista en 1924</a:t>
            </a:r>
            <a:endParaRPr lang="en-US" sz="4500" dirty="0" smtClean="0"/>
          </a:p>
          <a:p>
            <a:pPr lvl="1"/>
            <a:r>
              <a:rPr lang="es-ES_tradnl" sz="4100" dirty="0" smtClean="0"/>
              <a:t>un eje literario presente en América Latina de 1930 a 1970</a:t>
            </a:r>
          </a:p>
          <a:p>
            <a:pPr>
              <a:buNone/>
            </a:pPr>
            <a:r>
              <a:rPr lang="es-ES_tradnl" sz="4500" b="1" dirty="0" smtClean="0"/>
              <a:t>Características:</a:t>
            </a:r>
            <a:endParaRPr lang="en-US" sz="4500" dirty="0" smtClean="0"/>
          </a:p>
          <a:p>
            <a:r>
              <a:rPr lang="es-ES_tradnl" sz="4500" dirty="0" smtClean="0"/>
              <a:t>basado en el trabajo de </a:t>
            </a:r>
            <a:r>
              <a:rPr lang="es-ES_tradnl" sz="4500" b="1" dirty="0" smtClean="0"/>
              <a:t>Sigmund Freud</a:t>
            </a:r>
            <a:r>
              <a:rPr lang="es-ES_tradnl" sz="4500" dirty="0" smtClean="0"/>
              <a:t>: el inconsciente, el sueño, la represión, la libido</a:t>
            </a:r>
            <a:endParaRPr lang="en-US" sz="4500" dirty="0" smtClean="0"/>
          </a:p>
          <a:p>
            <a:r>
              <a:rPr lang="es-ES_tradnl" sz="4500" dirty="0" smtClean="0"/>
              <a:t>Bretón creyó que la poesía surrealista libera ‘</a:t>
            </a:r>
            <a:r>
              <a:rPr lang="es-ES_tradnl" sz="4500" b="1" dirty="0" smtClean="0"/>
              <a:t>el lenguaje auténtico</a:t>
            </a:r>
            <a:r>
              <a:rPr lang="es-ES_tradnl" sz="4500" dirty="0" smtClean="0"/>
              <a:t>’ de la inconsciencia, que se puede acceder por los </a:t>
            </a:r>
            <a:r>
              <a:rPr lang="es-ES_tradnl" sz="4500" dirty="0" err="1" smtClean="0"/>
              <a:t>sue</a:t>
            </a:r>
            <a:r>
              <a:rPr lang="es-ES" sz="4500" dirty="0" err="1" smtClean="0"/>
              <a:t>ños</a:t>
            </a:r>
            <a:endParaRPr lang="es-ES_tradnl" sz="4500" dirty="0" smtClean="0"/>
          </a:p>
          <a:p>
            <a:r>
              <a:rPr lang="es-ES_tradnl" sz="4500" dirty="0" smtClean="0"/>
              <a:t>Quería </a:t>
            </a:r>
            <a:r>
              <a:rPr lang="es-ES_tradnl" sz="4500" b="1" dirty="0" smtClean="0"/>
              <a:t>evitar la lógica y razón </a:t>
            </a:r>
            <a:r>
              <a:rPr lang="es-ES_tradnl" sz="4500" dirty="0" smtClean="0"/>
              <a:t>y </a:t>
            </a:r>
            <a:r>
              <a:rPr lang="es-ES_tradnl" sz="4500" b="1" dirty="0" smtClean="0"/>
              <a:t>enfatizar el azar, la espontaneidad, lo irracional.</a:t>
            </a:r>
            <a:endParaRPr lang="en-US" sz="4500" b="1" dirty="0" smtClean="0"/>
          </a:p>
          <a:p>
            <a:r>
              <a:rPr lang="es-ES_tradnl" sz="4500" dirty="0" smtClean="0"/>
              <a:t>se caracteriza por una </a:t>
            </a:r>
            <a:r>
              <a:rPr lang="es-ES_tradnl" sz="4500" b="1" dirty="0" smtClean="0"/>
              <a:t>libertad extrema gramatical y literaria</a:t>
            </a:r>
            <a:endParaRPr lang="en-US" sz="4500" b="1" dirty="0" smtClean="0"/>
          </a:p>
          <a:p>
            <a:r>
              <a:rPr lang="es-ES_tradnl" sz="4500" dirty="0" smtClean="0"/>
              <a:t>enfatiza la cuestión de la </a:t>
            </a:r>
            <a:r>
              <a:rPr lang="es-ES_tradnl" sz="4500" b="1" dirty="0" smtClean="0"/>
              <a:t>identidad personal</a:t>
            </a:r>
            <a:endParaRPr lang="en-US" sz="4500" b="1" dirty="0" smtClean="0"/>
          </a:p>
          <a:p>
            <a:pPr>
              <a:buNone/>
            </a:pPr>
            <a:endParaRPr lang="es-ES_tradnl" dirty="0"/>
          </a:p>
        </p:txBody>
      </p:sp>
      <p:pic>
        <p:nvPicPr>
          <p:cNvPr id="6146" name="Picture 2" descr="http://www.charnine.com/paintings/page4/images/Surrealism_charnine%208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69794" y="2889244"/>
            <a:ext cx="2417006" cy="193360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62636" y="4892592"/>
            <a:ext cx="2424164" cy="181812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6" name="Picture 1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4300" y="860943"/>
            <a:ext cx="2088458" cy="20283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3805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Epígrafe</a:t>
            </a:r>
            <a:r>
              <a:rPr lang="en-US" dirty="0" smtClean="0"/>
              <a:t>: La </a:t>
            </a:r>
            <a:r>
              <a:rPr lang="en-US" dirty="0" err="1" smtClean="0"/>
              <a:t>guerra</a:t>
            </a:r>
            <a:r>
              <a:rPr lang="en-US" dirty="0" smtClean="0"/>
              <a:t> </a:t>
            </a:r>
            <a:r>
              <a:rPr lang="en-US" dirty="0" err="1" smtClean="0"/>
              <a:t>florida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Guerras alrededor de 1450 en el territorio de México.</a:t>
            </a:r>
          </a:p>
          <a:p>
            <a:endParaRPr lang="es-ES_tradnl" dirty="0" smtClean="0"/>
          </a:p>
          <a:p>
            <a:r>
              <a:rPr lang="es-ES_tradnl" dirty="0" smtClean="0"/>
              <a:t>Sistema de sacrificio de los Aztecas en México para satisfacer a los dioses.</a:t>
            </a:r>
            <a:endParaRPr lang="es-ES_trad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100" y="3332439"/>
            <a:ext cx="21971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65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Preguntas</a:t>
            </a:r>
            <a:r>
              <a:rPr lang="en-US" dirty="0" smtClean="0"/>
              <a:t> de </a:t>
            </a:r>
            <a:r>
              <a:rPr lang="en-US" dirty="0" err="1" smtClean="0"/>
              <a:t>análisis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82930" lvl="0" indent="-5143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_tradnl" dirty="0" smtClean="0"/>
              <a:t>¿</a:t>
            </a:r>
            <a:r>
              <a:rPr lang="es-ES_tradnl" dirty="0"/>
              <a:t>Cómo está organizada y </a:t>
            </a:r>
            <a:r>
              <a:rPr lang="es-ES_tradnl" dirty="0" smtClean="0"/>
              <a:t>narrada </a:t>
            </a:r>
            <a:r>
              <a:rPr lang="es-ES_tradnl" dirty="0"/>
              <a:t>la historia? ¿Cómo es el ambiente y el tono? </a:t>
            </a:r>
            <a:endParaRPr lang="es-ES_tradnl" dirty="0" smtClean="0"/>
          </a:p>
          <a:p>
            <a:pPr marL="582930" indent="-5143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_tradnl" dirty="0" smtClean="0"/>
              <a:t>¿Cómo se establece la transición entre la realidad y el sueño (y viceversa)? Encuentra los momentos específicos.</a:t>
            </a:r>
          </a:p>
          <a:p>
            <a:pPr marL="582930" lvl="0" indent="-5143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_tradnl" dirty="0"/>
              <a:t>¿Qué </a:t>
            </a:r>
            <a:r>
              <a:rPr lang="es-ES_tradnl" dirty="0" smtClean="0"/>
              <a:t>significancia tiene “la calzada” y el hecho del protagonista estar “boca arriba”?</a:t>
            </a:r>
            <a:endParaRPr lang="en-US" dirty="0"/>
          </a:p>
          <a:p>
            <a:pPr marL="582930" lvl="0" indent="-5143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s-ES_tradnl" dirty="0" smtClean="0"/>
              <a:t>¿</a:t>
            </a:r>
            <a:r>
              <a:rPr lang="es-ES_tradnl" dirty="0"/>
              <a:t>C</a:t>
            </a:r>
            <a:r>
              <a:rPr lang="es-ES_tradnl" dirty="0" smtClean="0"/>
              <a:t>uáles son algunos temas </a:t>
            </a:r>
            <a:r>
              <a:rPr lang="es-ES_tradnl" dirty="0"/>
              <a:t>de la historia?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525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 smtClean="0"/>
              <a:t>El final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019008"/>
            <a:ext cx="5124442" cy="5610145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endParaRPr lang="es-US" dirty="0" smtClean="0"/>
          </a:p>
          <a:p>
            <a:r>
              <a:rPr lang="es-US" dirty="0" smtClean="0"/>
              <a:t>¿Cómo problematiza  el cuento la idea de la realidad? De la modernidad versus el pasado?</a:t>
            </a:r>
          </a:p>
          <a:p>
            <a:endParaRPr lang="es-US" dirty="0"/>
          </a:p>
          <a:p>
            <a:r>
              <a:rPr lang="es-US" dirty="0" smtClean="0"/>
              <a:t>¿Qué nos indica esta cita: “absurdo como todos los sueños; un sueño en el que había andado por extrañas avenidas de una ciudad asombrosa, con luces verdes y rojas que ardían sin llama ni humo, con un enorme insecto de metal que zumbaba bajo sus piernas” </a:t>
            </a:r>
            <a:r>
              <a:rPr lang="es-US" dirty="0" smtClean="0"/>
              <a:t>(</a:t>
            </a:r>
            <a:r>
              <a:rPr lang="es-US" dirty="0" smtClean="0"/>
              <a:t>220</a:t>
            </a:r>
            <a:r>
              <a:rPr lang="es-US" dirty="0" smtClean="0"/>
              <a:t>)? </a:t>
            </a:r>
            <a:endParaRPr lang="es-US" dirty="0" smtClean="0"/>
          </a:p>
          <a:p>
            <a:pPr lvl="1"/>
            <a:r>
              <a:rPr lang="es-US" dirty="0" smtClean="0"/>
              <a:t>¿</a:t>
            </a:r>
            <a:r>
              <a:rPr lang="es-US" dirty="0"/>
              <a:t>A qué se refiere?</a:t>
            </a:r>
            <a:endParaRPr lang="es-ES" dirty="0"/>
          </a:p>
          <a:p>
            <a:pPr lvl="1"/>
            <a:r>
              <a:rPr lang="es-US" dirty="0" smtClean="0"/>
              <a:t>¿Cuál es el efecto que causa en el lector? </a:t>
            </a:r>
            <a:endParaRPr lang="es-ES" dirty="0" smtClean="0"/>
          </a:p>
        </p:txBody>
      </p:sp>
      <p:pic>
        <p:nvPicPr>
          <p:cNvPr id="4" name="Picture 2" descr="http://2.bp.blogspot.com/_2HO1T-mWp-Y/TD5_Y59qo9I/AAAAAAAAAe0/zMny-YdEdqE/s400/la+noche+boca+arriba.jpg"/>
          <p:cNvPicPr>
            <a:picLocks noChangeAspect="1" noChangeArrowheads="1"/>
          </p:cNvPicPr>
          <p:nvPr/>
        </p:nvPicPr>
        <p:blipFill>
          <a:blip r:embed="rId2"/>
          <a:srcRect l="53147"/>
          <a:stretch>
            <a:fillRect/>
          </a:stretch>
        </p:blipFill>
        <p:spPr bwMode="auto">
          <a:xfrm>
            <a:off x="5901633" y="1618828"/>
            <a:ext cx="2785167" cy="40125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792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857" y="516888"/>
            <a:ext cx="8193131" cy="5481576"/>
          </a:xfrm>
        </p:spPr>
        <p:txBody>
          <a:bodyPr>
            <a:normAutofit/>
          </a:bodyPr>
          <a:lstStyle/>
          <a:p>
            <a:r>
              <a:rPr lang="es-ES_tradnl" sz="3000" dirty="0" smtClean="0"/>
              <a:t>¿Cuáles son algunos cuentos, novelas, canciones y/o películas que tienen un fin como “La noche boca arriba”? ¿Por qué es este tipo de final tan popular?</a:t>
            </a:r>
            <a:endParaRPr lang="es-ES_tradnl" sz="3000" dirty="0"/>
          </a:p>
        </p:txBody>
      </p:sp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314" y="2913546"/>
            <a:ext cx="2114263" cy="3013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266" name="Picture 2" descr="http://www.mi-direccion.com/divx/S/Sexto-Sentido-Delanteraal-Vcd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13747" y="2913546"/>
            <a:ext cx="2149378" cy="3013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290" name="Picture 2" descr="http://m1.paperblog.com/i/216/2161096/origen-incepcion-resena-peli-comentarios-sobr-L-DFOB9F.jpe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233589" y="2913546"/>
            <a:ext cx="2143125" cy="3048001"/>
          </a:xfrm>
          <a:prstGeom prst="roundRect">
            <a:avLst>
              <a:gd name="adj" fmla="val 7710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  <a:reflection stA="25000" endPos="75000" dist="12700" dir="5400000" sy="-100000" algn="bl" rotWithShape="0"/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_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2466</TotalTime>
  <Words>963</Words>
  <Application>Microsoft Office PowerPoint</Application>
  <PresentationFormat>On-screen Show (4:3)</PresentationFormat>
  <Paragraphs>91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Cambria</vt:lpstr>
      <vt:lpstr>1_Adjacency</vt:lpstr>
      <vt:lpstr>Adjacency</vt:lpstr>
      <vt:lpstr>Julio Cortázar “La noche boca arriba”</vt:lpstr>
      <vt:lpstr>Julio Cortázar (1914-1984) </vt:lpstr>
      <vt:lpstr>El “Boom” latinoamericano</vt:lpstr>
      <vt:lpstr>Cortázar: características del autor </vt:lpstr>
      <vt:lpstr>¿Qué es el surrealismo?</vt:lpstr>
      <vt:lpstr>Epígrafe: La guerra florida</vt:lpstr>
      <vt:lpstr>Preguntas de análisis</vt:lpstr>
      <vt:lpstr>El final </vt:lpstr>
      <vt:lpstr>PowerPoint Presentation</vt:lpstr>
      <vt:lpstr>PowerPoint Presentation</vt:lpstr>
      <vt:lpstr>Representación cinematográfica</vt:lpstr>
      <vt:lpstr>Gabriel García Márquez (1928-2014)</vt:lpstr>
      <vt:lpstr>Gabriel García Márquez (1928-2014)</vt:lpstr>
      <vt:lpstr>La luz es como el agua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“La noche boca arriba”</dc:title>
  <dc:creator>Jared List</dc:creator>
  <cp:lastModifiedBy>Soric, Kristina M</cp:lastModifiedBy>
  <cp:revision>77</cp:revision>
  <dcterms:created xsi:type="dcterms:W3CDTF">2015-01-29T17:34:17Z</dcterms:created>
  <dcterms:modified xsi:type="dcterms:W3CDTF">2017-09-26T17:16:20Z</dcterms:modified>
</cp:coreProperties>
</file>

<file path=docProps/thumbnail.jpeg>
</file>